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2" r:id="rId23"/>
    <p:sldId id="278" r:id="rId24"/>
  </p:sldIdLst>
  <p:sldSz cx="9906000" cy="6858000" type="A4"/>
  <p:notesSz cx="6858000" cy="9144000"/>
  <p:embeddedFontLst>
    <p:embeddedFont>
      <p:font typeface="Noto Sans CJK KR Medium" panose="020B0600000000000000" pitchFamily="34" charset="-128"/>
      <p:regular r:id="rId26"/>
    </p:embeddedFont>
    <p:embeddedFont>
      <p:font typeface="맑은 고딕" panose="020B05030200000200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48"/>
  </p:normalViewPr>
  <p:slideViewPr>
    <p:cSldViewPr>
      <p:cViewPr varScale="1">
        <p:scale>
          <a:sx n="117" d="100"/>
          <a:sy n="117" d="100"/>
        </p:scale>
        <p:origin x="1440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2F29-E4BD-6A4B-861D-0BB86BBD57EA}" type="datetimeFigureOut">
              <a:rPr kumimoji="1" lang="ko-KR" altLang="en-US" smtClean="0"/>
              <a:t>2024. 7. 27.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00B3F-5828-9846-91C9-15CB41DD260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66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B08F9-6C7C-4ABC-B18C-511AA11628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4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05700" y="629944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2024.06.04</a:t>
            </a:r>
            <a:endParaRPr lang="ko-KR" altLang="en-US" sz="16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472" y="916708"/>
            <a:ext cx="755213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+mj-lt"/>
                <a:ea typeface="Noto Sans CJK KR Medium" pitchFamily="34" charset="-127"/>
              </a:rPr>
              <a:t>데이터 사이언스 프로그래밍</a:t>
            </a:r>
            <a:endParaRPr lang="en-US" altLang="ko-KR" sz="4800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endParaRPr lang="en-US" altLang="ko-KR" sz="4400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endParaRPr lang="en-US" altLang="ko-KR" sz="4400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pPr algn="r"/>
            <a:endParaRPr lang="en-US" altLang="ko-KR" dirty="0">
              <a:solidFill>
                <a:schemeClr val="bg1"/>
              </a:solidFill>
              <a:latin typeface="+mj-lt"/>
              <a:ea typeface="Noto Sans CJK KR Medium" pitchFamily="34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j-lt"/>
                <a:ea typeface="Noto Sans CJK KR Medium" pitchFamily="34" charset="-127"/>
              </a:rPr>
              <a:t>이서경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3)</a:t>
            </a:r>
            <a:r>
              <a:rPr lang="ko-KR" altLang="en-US" sz="2400" b="1" dirty="0">
                <a:solidFill>
                  <a:srgbClr val="004094"/>
                </a:solidFill>
              </a:rPr>
              <a:t> 상관관계 </a:t>
            </a:r>
            <a:r>
              <a:rPr lang="ko-KR" altLang="en-US" sz="2400" b="1" dirty="0" err="1">
                <a:solidFill>
                  <a:srgbClr val="004094"/>
                </a:solidFill>
              </a:rPr>
              <a:t>히트맵</a:t>
            </a:r>
            <a:endParaRPr lang="en-US" altLang="ko-KR" sz="24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3A89EE5-C2DA-FE9D-1650-FD19B5C5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650304"/>
            <a:ext cx="9437292" cy="62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3)</a:t>
            </a:r>
            <a:r>
              <a:rPr lang="ko-KR" altLang="en-US" sz="2400" b="1" dirty="0">
                <a:solidFill>
                  <a:srgbClr val="004094"/>
                </a:solidFill>
              </a:rPr>
              <a:t> 상관관계 </a:t>
            </a:r>
            <a:r>
              <a:rPr lang="ko-KR" altLang="en-US" sz="2400" b="1" dirty="0" err="1">
                <a:solidFill>
                  <a:srgbClr val="004094"/>
                </a:solidFill>
              </a:rPr>
              <a:t>히트맵</a:t>
            </a:r>
            <a:endParaRPr lang="en-US" altLang="ko-KR" sz="24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4A554269-C5A9-7547-E0A8-FBC09471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728672"/>
            <a:ext cx="7416824" cy="59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4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3)</a:t>
            </a:r>
            <a:r>
              <a:rPr lang="ko-KR" altLang="en-US" sz="2400" b="1" dirty="0">
                <a:solidFill>
                  <a:srgbClr val="004094"/>
                </a:solidFill>
              </a:rPr>
              <a:t> 상관관계 </a:t>
            </a:r>
            <a:r>
              <a:rPr lang="ko-KR" altLang="en-US" sz="2400" b="1" dirty="0" err="1">
                <a:solidFill>
                  <a:srgbClr val="004094"/>
                </a:solidFill>
              </a:rPr>
              <a:t>산점도</a:t>
            </a:r>
            <a:endParaRPr lang="en-US" altLang="ko-KR" sz="24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885F97-23D5-07D5-A116-E207D67B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650305"/>
            <a:ext cx="9458990" cy="61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3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3)</a:t>
            </a:r>
            <a:r>
              <a:rPr lang="ko-KR" altLang="en-US" sz="2400" b="1" dirty="0">
                <a:solidFill>
                  <a:srgbClr val="004094"/>
                </a:solidFill>
              </a:rPr>
              <a:t> 상관관계 </a:t>
            </a:r>
            <a:r>
              <a:rPr lang="ko-KR" altLang="en-US" sz="2400" b="1" dirty="0" err="1">
                <a:solidFill>
                  <a:srgbClr val="004094"/>
                </a:solidFill>
              </a:rPr>
              <a:t>산점도</a:t>
            </a:r>
            <a:endParaRPr lang="en-US" altLang="ko-KR" sz="24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라인, 그래프, 스크린샷, 텍스트이(가) 표시된 사진&#10;&#10;자동 생성된 설명">
            <a:extLst>
              <a:ext uri="{FF2B5EF4-FFF2-40B4-BE49-F238E27FC236}">
                <a16:creationId xmlns:a16="http://schemas.microsoft.com/office/drawing/2014/main" id="{EA3C5D45-7B34-70B9-E098-44D4B134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908720"/>
            <a:ext cx="878497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3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502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4)</a:t>
            </a:r>
            <a:r>
              <a:rPr lang="ko-KR" altLang="en-US" sz="2000" b="1" dirty="0">
                <a:solidFill>
                  <a:srgbClr val="004094"/>
                </a:solidFill>
              </a:rPr>
              <a:t> 금융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297CA5B-D5BA-F131-34FD-58E5D9C5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3" y="656155"/>
            <a:ext cx="8502650" cy="60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2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502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4)</a:t>
            </a:r>
            <a:r>
              <a:rPr lang="ko-KR" altLang="en-US" sz="2000" b="1" dirty="0">
                <a:solidFill>
                  <a:srgbClr val="004094"/>
                </a:solidFill>
              </a:rPr>
              <a:t> 금융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A88D98-34ED-B6B1-09B1-E3E75991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0" y="764704"/>
            <a:ext cx="9137366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502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4)</a:t>
            </a:r>
            <a:r>
              <a:rPr lang="ko-KR" altLang="en-US" sz="2000" b="1" dirty="0">
                <a:solidFill>
                  <a:srgbClr val="004094"/>
                </a:solidFill>
              </a:rPr>
              <a:t> 금융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라인, 그래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DCD292FE-E272-04DB-9AB4-D5919622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1196752"/>
            <a:ext cx="93652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5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246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5)</a:t>
            </a:r>
            <a:r>
              <a:rPr lang="ko-KR" altLang="en-US" sz="2000" b="1" dirty="0">
                <a:solidFill>
                  <a:srgbClr val="004094"/>
                </a:solidFill>
              </a:rPr>
              <a:t> 금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AA0A0D-6976-5470-BC51-4D838878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6" y="588750"/>
            <a:ext cx="8850718" cy="61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246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5)</a:t>
            </a:r>
            <a:r>
              <a:rPr lang="ko-KR" altLang="en-US" sz="2000" b="1" dirty="0">
                <a:solidFill>
                  <a:srgbClr val="004094"/>
                </a:solidFill>
              </a:rPr>
              <a:t> 금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8DDEAF-0AD6-01BA-CD65-7DF3C6873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" y="764704"/>
            <a:ext cx="942163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8246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4094"/>
                </a:solidFill>
              </a:rPr>
              <a:t>5)</a:t>
            </a:r>
            <a:r>
              <a:rPr lang="ko-KR" altLang="en-US" sz="2000" b="1" dirty="0">
                <a:solidFill>
                  <a:srgbClr val="004094"/>
                </a:solidFill>
              </a:rPr>
              <a:t> 금 시장 데이터에 </a:t>
            </a:r>
            <a:r>
              <a:rPr lang="en-US" altLang="ko-KR" sz="2000" b="1" dirty="0">
                <a:solidFill>
                  <a:srgbClr val="004094"/>
                </a:solidFill>
              </a:rPr>
              <a:t>ARIMA</a:t>
            </a:r>
            <a:r>
              <a:rPr lang="ko-KR" altLang="en-US" sz="2000" b="1" dirty="0">
                <a:solidFill>
                  <a:srgbClr val="004094"/>
                </a:solidFill>
              </a:rPr>
              <a:t> 모델을 적용한 삼성전자 주식의 가격예측</a:t>
            </a:r>
            <a:endParaRPr lang="en-US" altLang="ko-KR" sz="20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8475094B-AE43-671E-1F50-F6D0FAB3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1268760"/>
            <a:ext cx="9365284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912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주제  </a:t>
            </a:r>
            <a:r>
              <a:rPr lang="en-US" altLang="ko-KR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                                    </a:t>
            </a:r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 </a:t>
            </a:r>
            <a:r>
              <a:rPr lang="en-US" altLang="ko-KR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 (</a:t>
            </a:r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금주식과 삼성주식의 상관관계</a:t>
            </a:r>
            <a:r>
              <a:rPr lang="en-US" altLang="ko-KR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)</a:t>
            </a:r>
            <a:endParaRPr lang="ko-KR" altLang="en-US" sz="2400" dirty="0">
              <a:solidFill>
                <a:srgbClr val="004094"/>
              </a:solidFill>
              <a:latin typeface="+mj-lt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645" y="980728"/>
            <a:ext cx="9122710" cy="5544616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주제 선정 이유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포트폴리오 다각화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삼성전자와 금은 서로 다른 시장 및 경제 요인에 의해 영향을 받습니다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이 두 자산 간의 상관관계를 분석함으로써 투자자들은 포트폴리오의 다각화를 계획하고 리스크를 관리하는 데 필요한 중요 정보를 얻을 수 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예를 들어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두 자산 간의 낮은 또는 부정적인 상관관계는 시장 하락 시 위험 분산에 유리 할 수 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</a:rPr>
              <a:t>경제 상황에 대한 통찰력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삼성전자 주식과 금주식 간의 상관관계를 분석함으로써 안전자산과 주식의 상관관계를 알아보고 프로젝트를 통하여 금융 위기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경제 호황 등 다양한 경제 상황에서 각각의 자산이 어떻게 반응하는지 이해하는데 중요합니다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70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* </a:t>
            </a:r>
            <a:r>
              <a:rPr lang="en" altLang="ko-KR" sz="1600" b="1" dirty="0"/>
              <a:t>Barrick Gold Corporation </a:t>
            </a:r>
            <a:r>
              <a:rPr lang="ko-KR" altLang="en-US" sz="1600" b="1" dirty="0"/>
              <a:t>주식의 가격을 분석</a:t>
            </a:r>
            <a:endParaRPr lang="ko-KR" altLang="en-US" sz="1500" b="1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1645" y="836712"/>
            <a:ext cx="9122710" cy="5688632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DE0ED50-3C3A-8130-1AD0-674D4E31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9" y="944724"/>
            <a:ext cx="8841452" cy="5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* 삼성전자 주식의 가격을 분석</a:t>
            </a:r>
            <a:endParaRPr lang="ko-KR" altLang="en-US" sz="1500" b="1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1645" y="836712"/>
            <a:ext cx="9122710" cy="5688632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9BC4879B-673B-EA4A-347F-B49241D5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2" y="980728"/>
            <a:ext cx="886199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6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42A534E9-0CB2-7306-792C-801085518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03" y="238563"/>
            <a:ext cx="6013994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9864" y="6212359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2024.06.04</a:t>
            </a:r>
            <a:endParaRPr lang="ko-KR" altLang="en-US" sz="14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2234" y="3284984"/>
            <a:ext cx="2781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감사합니다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" y="397852"/>
            <a:ext cx="9262800" cy="152338"/>
          </a:xfrm>
          <a:prstGeom prst="rect">
            <a:avLst/>
          </a:prstGeom>
          <a:solidFill>
            <a:srgbClr val="CADDDB"/>
          </a:solidFill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6080D60C-7DD1-4943-873C-8C2ED7116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5288" y="6166838"/>
            <a:ext cx="1780803" cy="2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912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목차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6794" y="908720"/>
            <a:ext cx="9122710" cy="5544616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arenR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주식 가격 정규화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AutoNum type="arabicParenR"/>
            </a:pP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AutoNum type="arabicParenR"/>
            </a:pP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두 주식 가격 간의 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30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일 동안 이동평균 상관계수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AutoNum type="arabicParenR"/>
            </a:pP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3)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상관관계 </a:t>
            </a:r>
            <a:r>
              <a:rPr lang="ko-KR" altLang="en-US" sz="2000" b="1" dirty="0" err="1">
                <a:solidFill>
                  <a:schemeClr val="tx1"/>
                </a:solidFill>
                <a:latin typeface="+mj-lt"/>
              </a:rPr>
              <a:t>히트맵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  <a:latin typeface="+mj-lt"/>
              </a:rPr>
              <a:t>산점도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4)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금융 시장 데이터에 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ARIMA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모델을 적용한 삼성전자 주식의 가격예측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5)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금융 시장 데이터에 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</a:rPr>
              <a:t>ARIMA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</a:rPr>
              <a:t> 모델을 적용한 금 주식의 가격예측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9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912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데이터 사용 방법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645" y="980728"/>
            <a:ext cx="9122710" cy="5544616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필요한 라이브러리 설치</a:t>
            </a:r>
            <a:endParaRPr lang="en" altLang="ko-KR" sz="2000" b="1" dirty="0">
              <a:solidFill>
                <a:schemeClr val="tx1"/>
              </a:solidFill>
            </a:endParaRPr>
          </a:p>
          <a:p>
            <a:r>
              <a:rPr lang="en" altLang="ko-KR" sz="2000" dirty="0">
                <a:solidFill>
                  <a:schemeClr val="tx1"/>
                </a:solidFill>
              </a:rPr>
              <a:t>pip install </a:t>
            </a:r>
            <a:r>
              <a:rPr lang="en" altLang="ko-KR" sz="2000" dirty="0" err="1">
                <a:solidFill>
                  <a:schemeClr val="tx1"/>
                </a:solidFill>
                <a:highlight>
                  <a:srgbClr val="FFFF00"/>
                </a:highlight>
              </a:rPr>
              <a:t>yfinance</a:t>
            </a:r>
            <a:r>
              <a:rPr lang="en" altLang="ko-KR" sz="2000" dirty="0">
                <a:solidFill>
                  <a:schemeClr val="tx1"/>
                </a:solidFill>
              </a:rPr>
              <a:t> pandas matplotlib </a:t>
            </a:r>
            <a:r>
              <a:rPr lang="en" altLang="ko-KR" sz="2000" dirty="0" err="1">
                <a:solidFill>
                  <a:schemeClr val="tx1"/>
                </a:solidFill>
              </a:rPr>
              <a:t>statsmodels</a:t>
            </a:r>
            <a:r>
              <a:rPr lang="en" altLang="ko-KR" sz="2000" dirty="0">
                <a:solidFill>
                  <a:schemeClr val="tx1"/>
                </a:solidFill>
              </a:rPr>
              <a:t> seaborn</a:t>
            </a:r>
          </a:p>
          <a:p>
            <a:endParaRPr lang="en" altLang="ko-KR" sz="2000" dirty="0">
              <a:solidFill>
                <a:schemeClr val="tx1"/>
              </a:solidFill>
            </a:endParaRPr>
          </a:p>
          <a:p>
            <a:endParaRPr lang="en" altLang="ko-KR" sz="2000" dirty="0">
              <a:solidFill>
                <a:schemeClr val="tx1"/>
              </a:solidFill>
            </a:endParaRPr>
          </a:p>
          <a:p>
            <a:r>
              <a:rPr lang="ko-KR" altLang="en-US" sz="2000" b="1" dirty="0" err="1">
                <a:solidFill>
                  <a:schemeClr val="tx1"/>
                </a:solidFill>
              </a:rPr>
              <a:t>파이선</a:t>
            </a:r>
            <a:r>
              <a:rPr lang="ko-KR" altLang="en-US" sz="2000" b="1" dirty="0">
                <a:solidFill>
                  <a:schemeClr val="tx1"/>
                </a:solidFill>
              </a:rPr>
              <a:t> 코드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" altLang="ko-KR" sz="2000" dirty="0">
                <a:solidFill>
                  <a:schemeClr val="tx1"/>
                </a:solidFill>
              </a:rPr>
              <a:t>import </a:t>
            </a:r>
            <a:r>
              <a:rPr lang="en" altLang="ko-KR" sz="2000" dirty="0" err="1">
                <a:solidFill>
                  <a:schemeClr val="tx1"/>
                </a:solidFill>
              </a:rPr>
              <a:t>yfinance</a:t>
            </a:r>
            <a:r>
              <a:rPr lang="en" altLang="ko-KR" sz="2000" dirty="0">
                <a:solidFill>
                  <a:schemeClr val="tx1"/>
                </a:solidFill>
              </a:rPr>
              <a:t> as </a:t>
            </a:r>
            <a:r>
              <a:rPr lang="en" altLang="ko-KR" sz="2000" dirty="0" err="1">
                <a:solidFill>
                  <a:schemeClr val="tx1"/>
                </a:solidFill>
              </a:rPr>
              <a:t>yf</a:t>
            </a:r>
            <a:r>
              <a:rPr lang="en" altLang="ko-KR" sz="2000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sz="2000" dirty="0">
                <a:solidFill>
                  <a:schemeClr val="tx1"/>
                </a:solidFill>
              </a:rPr>
              <a:t>import pandas as pd </a:t>
            </a:r>
          </a:p>
          <a:p>
            <a:r>
              <a:rPr lang="en" altLang="ko-KR" sz="2000" dirty="0">
                <a:solidFill>
                  <a:schemeClr val="tx1"/>
                </a:solidFill>
              </a:rPr>
              <a:t>import </a:t>
            </a:r>
            <a:r>
              <a:rPr lang="en" altLang="ko-KR" sz="2000" dirty="0" err="1">
                <a:solidFill>
                  <a:schemeClr val="tx1"/>
                </a:solidFill>
              </a:rPr>
              <a:t>matplotlib.pyplot</a:t>
            </a:r>
            <a:r>
              <a:rPr lang="en" altLang="ko-KR" sz="2000" dirty="0">
                <a:solidFill>
                  <a:schemeClr val="tx1"/>
                </a:solidFill>
              </a:rPr>
              <a:t> as </a:t>
            </a:r>
            <a:r>
              <a:rPr lang="en" altLang="ko-KR" sz="2000" dirty="0" err="1">
                <a:solidFill>
                  <a:schemeClr val="tx1"/>
                </a:solidFill>
              </a:rPr>
              <a:t>plt</a:t>
            </a:r>
            <a:endParaRPr lang="en" altLang="ko-KR" sz="2000" dirty="0">
              <a:solidFill>
                <a:schemeClr val="tx1"/>
              </a:solidFill>
            </a:endParaRPr>
          </a:p>
          <a:p>
            <a:endParaRPr lang="en" altLang="ko-KR" sz="2000" dirty="0">
              <a:solidFill>
                <a:schemeClr val="tx1"/>
              </a:solidFill>
            </a:endParaRPr>
          </a:p>
          <a:p>
            <a:endParaRPr lang="en" altLang="ko-KR" sz="2000" dirty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# </a:t>
            </a:r>
            <a:r>
              <a:rPr lang="ko-KR" altLang="en-US" sz="2000" b="1" dirty="0">
                <a:solidFill>
                  <a:schemeClr val="tx1"/>
                </a:solidFill>
              </a:rPr>
              <a:t>데이터 불러오기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" altLang="ko-KR" sz="2000" dirty="0">
                <a:solidFill>
                  <a:schemeClr val="tx1"/>
                </a:solidFill>
              </a:rPr>
              <a:t>symbols = ['</a:t>
            </a:r>
            <a:r>
              <a:rPr lang="en" altLang="ko-KR" sz="2000" dirty="0">
                <a:solidFill>
                  <a:schemeClr val="tx1"/>
                </a:solidFill>
                <a:highlight>
                  <a:srgbClr val="FFFF00"/>
                </a:highlight>
              </a:rPr>
              <a:t>005930.KS</a:t>
            </a:r>
            <a:r>
              <a:rPr lang="en" altLang="ko-KR" sz="2000" dirty="0">
                <a:solidFill>
                  <a:schemeClr val="tx1"/>
                </a:solidFill>
              </a:rPr>
              <a:t>', '</a:t>
            </a:r>
            <a:r>
              <a:rPr lang="en" altLang="ko-KR" sz="2000" dirty="0">
                <a:solidFill>
                  <a:schemeClr val="tx1"/>
                </a:solidFill>
                <a:highlight>
                  <a:srgbClr val="FFFF00"/>
                </a:highlight>
              </a:rPr>
              <a:t>GOLD</a:t>
            </a:r>
            <a:r>
              <a:rPr lang="en" altLang="ko-KR" sz="2000" dirty="0">
                <a:solidFill>
                  <a:schemeClr val="tx1"/>
                </a:solidFill>
              </a:rPr>
              <a:t>'] # </a:t>
            </a:r>
            <a:r>
              <a:rPr lang="ko-KR" altLang="en-US" sz="2000" dirty="0">
                <a:solidFill>
                  <a:schemeClr val="tx1"/>
                </a:solidFill>
              </a:rPr>
              <a:t>삼성전자와 </a:t>
            </a:r>
            <a:r>
              <a:rPr lang="en" altLang="ko-KR" sz="2000" dirty="0">
                <a:solidFill>
                  <a:schemeClr val="tx1"/>
                </a:solidFill>
              </a:rPr>
              <a:t>Barrick Gold Corporation </a:t>
            </a:r>
          </a:p>
          <a:p>
            <a:r>
              <a:rPr lang="en" altLang="ko-KR" sz="2000" dirty="0">
                <a:solidFill>
                  <a:schemeClr val="tx1"/>
                </a:solidFill>
              </a:rPr>
              <a:t>data = </a:t>
            </a:r>
            <a:r>
              <a:rPr lang="en" altLang="ko-KR" sz="2000" dirty="0" err="1">
                <a:solidFill>
                  <a:schemeClr val="tx1"/>
                </a:solidFill>
              </a:rPr>
              <a:t>yf.download</a:t>
            </a:r>
            <a:r>
              <a:rPr lang="en" altLang="ko-KR" sz="2000" dirty="0">
                <a:solidFill>
                  <a:schemeClr val="tx1"/>
                </a:solidFill>
              </a:rPr>
              <a:t>(symbols, </a:t>
            </a:r>
            <a:r>
              <a:rPr lang="en" altLang="ko-KR" sz="2000" dirty="0">
                <a:solidFill>
                  <a:schemeClr val="tx1"/>
                </a:solidFill>
                <a:highlight>
                  <a:srgbClr val="FFFF00"/>
                </a:highlight>
              </a:rPr>
              <a:t>start='2010-01-01', end='2023-01-01'</a:t>
            </a:r>
            <a:r>
              <a:rPr lang="en" altLang="ko-KR" sz="2000" dirty="0">
                <a:solidFill>
                  <a:schemeClr val="tx1"/>
                </a:solidFill>
              </a:rPr>
              <a:t>)['Close']</a:t>
            </a:r>
          </a:p>
          <a:p>
            <a:endParaRPr lang="en" altLang="ko-KR" dirty="0">
              <a:solidFill>
                <a:schemeClr val="tx1"/>
              </a:solidFill>
            </a:endParaRPr>
          </a:p>
          <a:p>
            <a:endParaRPr lang="en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912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데이터 사용 방법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645" y="980728"/>
            <a:ext cx="9122710" cy="5544616"/>
          </a:xfrm>
          <a:prstGeom prst="rect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800" b="1" dirty="0" err="1">
                <a:solidFill>
                  <a:schemeClr val="tx1"/>
                </a:solidFill>
              </a:rPr>
              <a:t>Yfinance</a:t>
            </a:r>
            <a:r>
              <a:rPr lang="ko-KR" altLang="en-US" sz="1800" b="1" dirty="0">
                <a:solidFill>
                  <a:schemeClr val="tx1"/>
                </a:solidFill>
              </a:rPr>
              <a:t> 라이브러리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무료 접근성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사용의 용이성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유연성 및 확장성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통합 기능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금 주식 </a:t>
            </a:r>
            <a:r>
              <a:rPr lang="en" altLang="ko-KR" b="1" dirty="0">
                <a:solidFill>
                  <a:schemeClr val="tx1"/>
                </a:solidFill>
              </a:rPr>
              <a:t>(Barrick Gold Corporation)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대표성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  세계에서 가장 크고 영향력 있는 금 채굴 회사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         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  금 산업의 전반적인 건강과 전망을 대표 회사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         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" altLang="ko-KR" dirty="0">
                <a:solidFill>
                  <a:schemeClr val="tx1"/>
                </a:solidFill>
              </a:rPr>
              <a:t>Barrick Gold</a:t>
            </a:r>
            <a:r>
              <a:rPr lang="ko-KR" altLang="en-US" dirty="0">
                <a:solidFill>
                  <a:schemeClr val="tx1"/>
                </a:solidFill>
              </a:rPr>
              <a:t>의 성과는 금 가격과 글로벌 경제 상황을 대표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삼성주식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" altLang="ko-KR" b="1" dirty="0">
                <a:solidFill>
                  <a:schemeClr val="tx1"/>
                </a:solidFill>
              </a:rPr>
              <a:t>'005930.KS’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  글로벌 시장에서 매우 중요한 위치를 차지하는 대표적인 기술 기업이며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한국 경제에서도 매우 중요한 역할을 하고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글로벌 시장에서 기술 발전과 경제 변동에 대한 반응을 잘 보여주는 대표주식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95465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1)</a:t>
            </a:r>
            <a:r>
              <a:rPr lang="ko-KR" altLang="en-US" sz="2400" b="1" dirty="0">
                <a:solidFill>
                  <a:srgbClr val="004094"/>
                </a:solidFill>
              </a:rPr>
              <a:t> 주식 가격 정규화</a:t>
            </a:r>
            <a:endParaRPr lang="en-US" altLang="ko-KR" sz="2400" b="1" dirty="0">
              <a:solidFill>
                <a:srgbClr val="004094"/>
              </a:solidFill>
            </a:endParaRPr>
          </a:p>
          <a:p>
            <a:endParaRPr lang="en-US" altLang="ko-KR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B4D5E4-4D1A-D1EC-D7DE-4699BE21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0" y="643454"/>
            <a:ext cx="9048021" cy="62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295465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</a:rPr>
              <a:t>1)</a:t>
            </a:r>
            <a:r>
              <a:rPr lang="ko-KR" altLang="en-US" sz="2400" b="1" dirty="0">
                <a:solidFill>
                  <a:srgbClr val="004094"/>
                </a:solidFill>
              </a:rPr>
              <a:t> 주식 가격 정규화</a:t>
            </a:r>
            <a:endParaRPr lang="en-US" altLang="ko-KR" sz="2400" b="1" dirty="0">
              <a:solidFill>
                <a:srgbClr val="004094"/>
              </a:solidFill>
            </a:endParaRPr>
          </a:p>
          <a:p>
            <a:endParaRPr lang="en-US" altLang="ko-KR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그래프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E8B0C2F-7709-D87D-9F17-CFEBB8FF6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9" y="1340768"/>
            <a:ext cx="918315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8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721704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2)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 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</a:rPr>
              <a:t>두 주식 가격 간의 </a:t>
            </a:r>
            <a:r>
              <a:rPr lang="en-US" altLang="ko-KR" sz="2400" b="1" dirty="0">
                <a:solidFill>
                  <a:srgbClr val="004094"/>
                </a:solidFill>
                <a:latin typeface="+mj-lt"/>
              </a:rPr>
              <a:t>30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</a:rPr>
              <a:t>일 동안 이동평균 상관계수</a:t>
            </a:r>
            <a:endParaRPr lang="en-US" altLang="ko-KR" sz="2400" b="1" dirty="0">
              <a:solidFill>
                <a:srgbClr val="004094"/>
              </a:solidFill>
              <a:latin typeface="+mj-lt"/>
            </a:endParaRPr>
          </a:p>
          <a:p>
            <a:endParaRPr lang="en-US" altLang="ko-KR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DFDB67-A2DD-1C0A-B602-8FB054FA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764704"/>
            <a:ext cx="949374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7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2252" y="188640"/>
            <a:ext cx="724108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2)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  <a:ea typeface="Noto Sans CJK KR Medium" pitchFamily="34" charset="-127"/>
              </a:rPr>
              <a:t> 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</a:rPr>
              <a:t>두 주식 가격 간의 </a:t>
            </a:r>
            <a:r>
              <a:rPr lang="en-US" altLang="ko-KR" sz="2400" b="1" dirty="0">
                <a:solidFill>
                  <a:srgbClr val="004094"/>
                </a:solidFill>
                <a:latin typeface="+mj-lt"/>
              </a:rPr>
              <a:t>30</a:t>
            </a:r>
            <a:r>
              <a:rPr lang="ko-KR" altLang="en-US" sz="2400" b="1" dirty="0">
                <a:solidFill>
                  <a:srgbClr val="004094"/>
                </a:solidFill>
                <a:latin typeface="+mj-lt"/>
              </a:rPr>
              <a:t>일 동안 이동평균 상관계수</a:t>
            </a:r>
            <a:endParaRPr lang="en-US" altLang="ko-KR" sz="2400" b="1" dirty="0">
              <a:solidFill>
                <a:srgbClr val="004094"/>
              </a:solidFill>
              <a:latin typeface="+mj-lt"/>
            </a:endParaRPr>
          </a:p>
          <a:p>
            <a:endParaRPr lang="en-US" altLang="ko-KR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라인, 그래프, 평행, 도표이(가) 표시된 사진&#10;&#10;자동 생성된 설명">
            <a:extLst>
              <a:ext uri="{FF2B5EF4-FFF2-40B4-BE49-F238E27FC236}">
                <a16:creationId xmlns:a16="http://schemas.microsoft.com/office/drawing/2014/main" id="{63F3A410-E748-4616-E854-8682477E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2" y="1124744"/>
            <a:ext cx="936528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6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425</Words>
  <Application>Microsoft Macintosh PowerPoint</Application>
  <PresentationFormat>A4 용지(210x297mm)</PresentationFormat>
  <Paragraphs>79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Noto Sans CJK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이서경</cp:lastModifiedBy>
  <cp:revision>36</cp:revision>
  <dcterms:created xsi:type="dcterms:W3CDTF">2018-09-05T05:11:29Z</dcterms:created>
  <dcterms:modified xsi:type="dcterms:W3CDTF">2024-07-26T18:09:53Z</dcterms:modified>
</cp:coreProperties>
</file>